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1070" r:id="rId3"/>
    <p:sldId id="1071" r:id="rId4"/>
    <p:sldId id="1072" r:id="rId5"/>
    <p:sldId id="1073" r:id="rId6"/>
    <p:sldId id="1069" r:id="rId7"/>
    <p:sldId id="1068" r:id="rId8"/>
    <p:sldId id="1074" r:id="rId9"/>
    <p:sldId id="1075" r:id="rId10"/>
    <p:sldId id="1076" r:id="rId11"/>
    <p:sldId id="260" r:id="rId12"/>
    <p:sldId id="257" r:id="rId13"/>
    <p:sldId id="263" r:id="rId14"/>
    <p:sldId id="264" r:id="rId15"/>
    <p:sldId id="265" r:id="rId16"/>
    <p:sldId id="266" r:id="rId17"/>
    <p:sldId id="267" r:id="rId18"/>
    <p:sldId id="259" r:id="rId19"/>
    <p:sldId id="258" r:id="rId20"/>
    <p:sldId id="268" r:id="rId21"/>
    <p:sldId id="269" r:id="rId22"/>
    <p:sldId id="270" r:id="rId23"/>
    <p:sldId id="271" r:id="rId24"/>
    <p:sldId id="1077" r:id="rId25"/>
    <p:sldId id="26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3"/>
    <p:restoredTop sz="85695"/>
  </p:normalViewPr>
  <p:slideViewPr>
    <p:cSldViewPr snapToGrid="0" snapToObjects="1">
      <p:cViewPr varScale="1">
        <p:scale>
          <a:sx n="94" d="100"/>
          <a:sy n="94" d="100"/>
        </p:scale>
        <p:origin x="200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B6AA8-F357-ED42-AA71-D46A31001756}" type="datetimeFigureOut">
              <a:rPr lang="de-DE" smtClean="0"/>
              <a:t>08.05.18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46E75-7885-3547-A461-151E24B67B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9407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6E75-7885-3547-A461-151E24B67B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04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Eigene Geschichte</a:t>
            </a:r>
          </a:p>
          <a:p>
            <a:r>
              <a:rPr lang="de-DE" dirty="0"/>
              <a:t>Nachhaltiges Projekt VAWI</a:t>
            </a:r>
          </a:p>
          <a:p>
            <a:r>
              <a:rPr lang="de-DE" dirty="0"/>
              <a:t>Nachhaltiges Projekt EFQUEL</a:t>
            </a:r>
          </a:p>
          <a:p>
            <a:r>
              <a:rPr lang="de-DE" dirty="0"/>
              <a:t>Nachhaltiges Projekt INNOPRODUAL</a:t>
            </a:r>
          </a:p>
          <a:p>
            <a:endParaRPr lang="de-DE" dirty="0"/>
          </a:p>
          <a:p>
            <a:r>
              <a:rPr lang="de-DE" dirty="0"/>
              <a:t>Demgegenüber aber... Viele nicht nachhaltige </a:t>
            </a:r>
            <a:r>
              <a:rPr lang="de-DE" dirty="0" err="1"/>
              <a:t>projekte</a:t>
            </a:r>
            <a:r>
              <a:rPr lang="de-DE" dirty="0"/>
              <a:t>.. Oder doch?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46E75-7885-3547-A461-151E24B67B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7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FA38E-5FEA-734F-B363-B05BE8001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1133"/>
            <a:ext cx="8824456" cy="1373070"/>
          </a:xfrm>
        </p:spPr>
        <p:txBody>
          <a:bodyPr/>
          <a:lstStyle/>
          <a:p>
            <a:r>
              <a:rPr lang="de-DE" sz="6000" dirty="0"/>
              <a:t>Workshop </a:t>
            </a:r>
            <a:br>
              <a:rPr lang="de-DE" sz="6000" dirty="0"/>
            </a:br>
            <a:r>
              <a:rPr lang="de-DE" sz="4000" dirty="0"/>
              <a:t>Nachhaltigkeit innovativer Digitalisierungsprojekte an Hochschulen</a:t>
            </a:r>
            <a:endParaRPr lang="de-DE" sz="48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1ADF3D0-08C7-B44A-AD0A-359BFBD18F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Tübingen, IWM, 8.5.2018</a:t>
            </a:r>
          </a:p>
          <a:p>
            <a:r>
              <a:rPr lang="de-DE" dirty="0"/>
              <a:t>Moderation: Prof. Dr. Ulf-Daniel Ehlers, Duale Hochschule </a:t>
            </a:r>
            <a:r>
              <a:rPr lang="de-DE" dirty="0" err="1"/>
              <a:t>BaWü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2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4780B6-095C-D74E-ABF5-68EB53CF6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Stakeholder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B2830-35B9-B348-B306-0023B39F2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sind die Stakeholder der Nachhaltigkeit?</a:t>
            </a:r>
          </a:p>
          <a:p>
            <a:r>
              <a:rPr lang="de-DE" dirty="0"/>
              <a:t>Was sind die unterschiedlichen Sichtweisen?</a:t>
            </a:r>
          </a:p>
          <a:p>
            <a:r>
              <a:rPr lang="de-DE" dirty="0"/>
              <a:t>Wie ist die Interessenslage in der Organisation – meine/ unsere, Institut/ Unit – Fakultät – Hochschule – etc.?</a:t>
            </a:r>
          </a:p>
          <a:p>
            <a:r>
              <a:rPr lang="de-DE" dirty="0"/>
              <a:t>Wer könnte ein Interesse haben?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Kurze Diskussion in 3er Gruppen</a:t>
            </a:r>
          </a:p>
          <a:p>
            <a:r>
              <a:rPr lang="de-DE" dirty="0"/>
              <a:t>Wer sind die Stakeholder der Nachhaltigkeit?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6030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9B50CD-D53D-CD43-B643-046D0019E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CFD683-E164-6E4C-BD67-F741C6D8D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7563055-5CCE-F642-8D9A-36DFB874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171" y="1596531"/>
            <a:ext cx="3581400" cy="508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645962-7989-6840-9404-7C587A2B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596531"/>
            <a:ext cx="3581400" cy="50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0F23F209-7015-9549-9AED-029B71BAB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40" y="1596531"/>
            <a:ext cx="3581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85558-6F31-3E4B-A4A0-7D338840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060CFF-19CC-2641-BC24-E1FACE81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Thesen entwickeln, wie wir Nachhaltigkeit in unserem Projekt schaffen könnten</a:t>
            </a:r>
          </a:p>
          <a:p>
            <a:r>
              <a:rPr lang="de-DE" dirty="0"/>
              <a:t>Thesen mit einer anderen Gruppe diskutieren und verfeinern (3 Gruppen zusammen) </a:t>
            </a:r>
            <a:r>
              <a:rPr lang="de-DE" dirty="0">
                <a:sym typeface="Wingdings" pitchFamily="2" charset="2"/>
              </a:rPr>
              <a:t> neues </a:t>
            </a:r>
            <a:r>
              <a:rPr lang="de-DE" dirty="0" err="1">
                <a:sym typeface="Wingdings" pitchFamily="2" charset="2"/>
              </a:rPr>
              <a:t>set</a:t>
            </a:r>
            <a:r>
              <a:rPr lang="de-DE" dirty="0">
                <a:sym typeface="Wingdings" pitchFamily="2" charset="2"/>
              </a:rPr>
              <a:t> am Thesen</a:t>
            </a:r>
          </a:p>
          <a:p>
            <a:r>
              <a:rPr lang="de-DE" dirty="0">
                <a:sym typeface="Wingdings" pitchFamily="2" charset="2"/>
              </a:rPr>
              <a:t>Thesen priorisieren</a:t>
            </a:r>
          </a:p>
          <a:p>
            <a:r>
              <a:rPr lang="de-DE" dirty="0">
                <a:sym typeface="Wingdings" pitchFamily="2" charset="2"/>
              </a:rPr>
              <a:t>Maßnahmen entwickeln.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121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7D2312-FA19-8744-AE84-F186432DC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6E9E04F-7ED3-3548-8DD8-849558DA2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CCAB14-B9B2-6442-82EE-ED9040918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736600"/>
            <a:ext cx="744220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79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360B6D-7E81-2943-9DA8-42CB3B42D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92CE17-049C-E34E-830D-8E6614497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56FA92B-CE3D-9149-9161-01B2FE13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85800"/>
            <a:ext cx="883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713B6-2511-A246-B341-6666050B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Ergebnisse aus dem Hochschulforum Digitalisierung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F3101A-E985-AB42-A75E-0653F86AC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So unterschiedlich die Profilbildungsinitiativen auch ausfallen, die Probleme und Herausforderungen, die in den Interviews geschildert wurden, sind hochschulübergreifend doch sehr vergleichbar. Sie lassen sich drei Clustern zuordnen: </a:t>
            </a:r>
          </a:p>
          <a:p>
            <a:pPr marL="0" indent="0">
              <a:buNone/>
            </a:pPr>
            <a:r>
              <a:rPr lang="de-DE" dirty="0"/>
              <a:t>1. Ressourcen,</a:t>
            </a:r>
            <a:br>
              <a:rPr lang="de-DE" dirty="0"/>
            </a:br>
            <a:r>
              <a:rPr lang="de-DE" dirty="0"/>
              <a:t>2. Rechtliche Rahmenbedingungen und </a:t>
            </a:r>
          </a:p>
          <a:p>
            <a:pPr marL="0" indent="0">
              <a:buNone/>
            </a:pPr>
            <a:r>
              <a:rPr lang="de-DE" dirty="0"/>
              <a:t>3. Organisationsstrukturen.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096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13494-CEDD-454A-8E84-0CF04757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CABD49-6BB8-1C4D-9A0E-A6B8C0CA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0CB5390-C069-0044-AF7C-DD2E7A6CA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19" y="753228"/>
            <a:ext cx="93726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55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AA723-8685-C549-94C5-D565EC6A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F09002-F82A-4441-A043-BFF6A3774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4E8670F-8C24-724D-9557-905D3B0CE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800100"/>
            <a:ext cx="10134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64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2B5793-8151-4D45-8CF6-93B0E7E3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E227DE-6FC3-0448-9F13-E8C0EDD85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A166E3-F7B8-A548-89C8-40D8ECCF6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950" y="1123950"/>
            <a:ext cx="96901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9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DE627-F341-D349-B715-F617FE734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F33D2AE-A63A-B240-A477-AD11F99F9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ED68E69-D372-214F-9C82-E54CF6E94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92100"/>
            <a:ext cx="1137920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79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CA0B0B-DD20-2B46-A78E-55524097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0C1219-2E1B-1A48-B454-5A82C09B36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Vernetzung (Walking </a:t>
            </a:r>
            <a:r>
              <a:rPr lang="de-DE" dirty="0" err="1"/>
              <a:t>Conversations</a:t>
            </a:r>
            <a:r>
              <a:rPr lang="de-DE" dirty="0"/>
              <a:t>)</a:t>
            </a:r>
          </a:p>
          <a:p>
            <a:r>
              <a:rPr lang="de-DE" dirty="0"/>
              <a:t>Verteilung (Soziogramm/ Aufstellung)</a:t>
            </a:r>
          </a:p>
          <a:p>
            <a:r>
              <a:rPr lang="de-DE" dirty="0"/>
              <a:t>Vermittlung (Kurzimpuls </a:t>
            </a:r>
            <a:r>
              <a:rPr lang="de-DE" dirty="0">
                <a:sym typeface="Wingdings" pitchFamily="2" charset="2"/>
              </a:rPr>
              <a:t>)</a:t>
            </a:r>
          </a:p>
          <a:p>
            <a:r>
              <a:rPr lang="de-DE" dirty="0">
                <a:sym typeface="Wingdings" pitchFamily="2" charset="2"/>
              </a:rPr>
              <a:t>Vermischung (</a:t>
            </a:r>
            <a:r>
              <a:rPr lang="de-DE" dirty="0" err="1">
                <a:sym typeface="Wingdings" pitchFamily="2" charset="2"/>
              </a:rPr>
              <a:t>Culminating</a:t>
            </a:r>
            <a:r>
              <a:rPr lang="de-DE" dirty="0">
                <a:sym typeface="Wingdings" pitchFamily="2" charset="2"/>
              </a:rPr>
              <a:t> </a:t>
            </a:r>
            <a:r>
              <a:rPr lang="de-DE" dirty="0" err="1">
                <a:sym typeface="Wingdings" pitchFamily="2" charset="2"/>
              </a:rPr>
              <a:t>Discussion</a:t>
            </a:r>
            <a:r>
              <a:rPr lang="de-DE" dirty="0">
                <a:sym typeface="Wingdings" pitchFamily="2" charset="2"/>
              </a:rPr>
              <a:t>)</a:t>
            </a:r>
          </a:p>
          <a:p>
            <a:r>
              <a:rPr lang="de-DE" dirty="0">
                <a:sym typeface="Wingdings" pitchFamily="2" charset="2"/>
              </a:rPr>
              <a:t>Verteilung (Sharing back)</a:t>
            </a:r>
          </a:p>
          <a:p>
            <a:pPr marL="0" indent="0">
              <a:buNone/>
            </a:pPr>
            <a:r>
              <a:rPr lang="de-DE" dirty="0">
                <a:sym typeface="Wingdings" pitchFamily="2" charset="2"/>
              </a:rPr>
              <a:t>Pause</a:t>
            </a:r>
          </a:p>
          <a:p>
            <a:r>
              <a:rPr lang="de-DE" dirty="0">
                <a:sym typeface="Wingdings" pitchFamily="2" charset="2"/>
              </a:rPr>
              <a:t>2 Runden kollegiale Projektberatung</a:t>
            </a:r>
          </a:p>
          <a:p>
            <a:r>
              <a:rPr lang="de-DE" dirty="0">
                <a:sym typeface="Wingdings" pitchFamily="2" charset="2"/>
              </a:rPr>
              <a:t>Sharing Back</a:t>
            </a:r>
          </a:p>
          <a:p>
            <a:r>
              <a:rPr lang="de-DE" dirty="0">
                <a:sym typeface="Wingdings" pitchFamily="2" charset="2"/>
              </a:rPr>
              <a:t>Zusammenfassung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3808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F6200-F217-7643-9C16-BC2DF802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F190DB-F1C5-2242-9D68-D8FFD984C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83E52B7-A9DF-F84F-9BD6-4B9B93E4B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782" y="0"/>
            <a:ext cx="84344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5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D936A-613F-4D4E-A0A3-1881074E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4999E0-629A-EC45-954C-C1DCE0E8C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E47C8A6-5526-854F-98CB-7384CDD64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085850"/>
            <a:ext cx="10287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06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B2EA2-475F-BE42-8C09-847106178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9053D3-37D8-B342-9D4B-72B0860A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4FBC2CB-7B8D-8342-8F6F-6DF3BC10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377950"/>
            <a:ext cx="102235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D1084-6837-0947-A447-13F210FFB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7E303B6-F4E1-BB41-8150-F7EB2E9FF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B9ABC9B-18A9-9E46-A492-CB3BDAD64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25550"/>
            <a:ext cx="10287000" cy="440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073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2250D0-CF29-E744-B5C8-404DD229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Kollegiale Fallberatung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51947F-8C6E-5C43-B990-F54C930E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283751" cy="3599316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Maßnahmen &amp; Strategien: Was können wir tun?</a:t>
            </a:r>
          </a:p>
          <a:p>
            <a:r>
              <a:rPr lang="de-DE" dirty="0">
                <a:solidFill>
                  <a:schemeClr val="bg1"/>
                </a:solidFill>
              </a:rPr>
              <a:t>2 Gruppen</a:t>
            </a:r>
          </a:p>
          <a:p>
            <a:r>
              <a:rPr lang="de-DE" dirty="0">
                <a:solidFill>
                  <a:schemeClr val="bg1"/>
                </a:solidFill>
              </a:rPr>
              <a:t>Moderator/in</a:t>
            </a:r>
          </a:p>
          <a:p>
            <a:r>
              <a:rPr lang="de-DE" dirty="0">
                <a:solidFill>
                  <a:schemeClr val="bg1"/>
                </a:solidFill>
              </a:rPr>
              <a:t>Sekretär (Ideen, Vorschläge mitschreiben</a:t>
            </a:r>
          </a:p>
          <a:p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B53BC71-1A46-2646-A5DB-E018520A3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400" y="762000"/>
            <a:ext cx="6578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54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01ED1-A0EB-F349-AA6B-BEEE9EE38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7EBCA3-96B4-2547-A265-C964748E3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/>
              <a:t>Herzlichen Dank!</a:t>
            </a:r>
          </a:p>
          <a:p>
            <a:pPr marL="0" indent="0" algn="ctr">
              <a:buNone/>
            </a:pPr>
            <a:endParaRPr lang="de-DE" sz="3600" dirty="0"/>
          </a:p>
          <a:p>
            <a:pPr marL="0" indent="0" algn="ctr">
              <a:buNone/>
            </a:pPr>
            <a:r>
              <a:rPr lang="de-DE" sz="3600" dirty="0"/>
              <a:t>Ulf-Daniel Ehlers</a:t>
            </a:r>
          </a:p>
          <a:p>
            <a:pPr marL="0" indent="0" algn="ctr">
              <a:buNone/>
            </a:pPr>
            <a:r>
              <a:rPr lang="de-DE" sz="3600" dirty="0"/>
              <a:t>www.ulf-ehlers.net</a:t>
            </a:r>
          </a:p>
          <a:p>
            <a:pPr marL="0" indent="0" algn="ctr">
              <a:buNone/>
            </a:pPr>
            <a:r>
              <a:rPr lang="de-DE" sz="3600" dirty="0" err="1"/>
              <a:t>www.mindful-leaders.net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217160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E85C9-CF56-3E4E-BE2C-11914670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Vernetzung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083BEA-F628-604C-A512-F209015F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Als ich das letzte mal jemandem von diesem Workshops erzählte, war es das folgende...</a:t>
            </a:r>
          </a:p>
          <a:p>
            <a:r>
              <a:rPr lang="de-DE" dirty="0"/>
              <a:t>Wenn dieser Workshop heute am Ende für mich erfolgreich war, dann ist folgendes passiert...</a:t>
            </a:r>
          </a:p>
          <a:p>
            <a:r>
              <a:rPr lang="de-DE" dirty="0"/>
              <a:t>..und das habe ich dazu beigetragen... </a:t>
            </a:r>
          </a:p>
        </p:txBody>
      </p:sp>
    </p:spTree>
    <p:extLst>
      <p:ext uri="{BB962C8B-B14F-4D97-AF65-F5344CB8AC3E}">
        <p14:creationId xmlns:p14="http://schemas.microsoft.com/office/powerpoint/2010/main" val="16866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711F9-1473-3E46-8CFF-4B8B68C0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Verteilung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F4E7BB6-4772-BB4F-98F1-79AF8F1F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Wenn Sie an den Stand der Dinge in ihrem Projekt denken – wo stehen Sie da? Übererfüllt – Zufriedenstellend – Noch Luft nach oben</a:t>
            </a:r>
          </a:p>
          <a:p>
            <a:r>
              <a:rPr lang="de-DE" dirty="0"/>
              <a:t>Wie zufrieden sind Sie ganz allgemein mit der Bekanntheit ihres Projektes? – Sehr zufrieden – gar nicht</a:t>
            </a:r>
          </a:p>
          <a:p>
            <a:r>
              <a:rPr lang="de-DE" dirty="0"/>
              <a:t>Schätzen Sie einmal ein, wie sehr Ihr Projekt in Ihrer Hochschule verankert ist – Sehr gut – ein wenig – eher nicht</a:t>
            </a:r>
          </a:p>
          <a:p>
            <a:r>
              <a:rPr lang="de-DE" dirty="0"/>
              <a:t>Denken Sie einmal an die Nachhaltigkeit – wie schätzen Sie die ein? Unser </a:t>
            </a:r>
            <a:r>
              <a:rPr lang="de-DE" dirty="0" err="1"/>
              <a:t>prjekt</a:t>
            </a:r>
            <a:r>
              <a:rPr lang="de-DE" dirty="0"/>
              <a:t> wird nachhaltig verankert weitergeführt – noch unsicher – das schaffen wir nicht</a:t>
            </a:r>
          </a:p>
        </p:txBody>
      </p:sp>
    </p:spTree>
    <p:extLst>
      <p:ext uri="{BB962C8B-B14F-4D97-AF65-F5344CB8AC3E}">
        <p14:creationId xmlns:p14="http://schemas.microsoft.com/office/powerpoint/2010/main" val="27401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32076-C2B2-9C4C-B8AA-1997911E7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A7A751-4758-4447-B0E3-8C6FA369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e-DE" sz="4800" b="1" dirty="0"/>
          </a:p>
          <a:p>
            <a:pPr marL="0" indent="0" algn="ctr">
              <a:buNone/>
            </a:pPr>
            <a:r>
              <a:rPr lang="de-DE" sz="4800" b="1" dirty="0"/>
              <a:t>Vermittlung </a:t>
            </a:r>
            <a:r>
              <a:rPr lang="de-DE" sz="4800" b="1" dirty="0">
                <a:sym typeface="Wingdings" pitchFamily="2" charset="2"/>
              </a:rPr>
              <a:t></a:t>
            </a:r>
          </a:p>
          <a:p>
            <a:pPr marL="0" indent="0" algn="ctr">
              <a:buNone/>
            </a:pPr>
            <a:r>
              <a:rPr lang="de-DE" sz="4800" b="1" dirty="0">
                <a:sym typeface="Wingdings" pitchFamily="2" charset="2"/>
              </a:rPr>
              <a:t>Kurzimpuls</a:t>
            </a:r>
            <a:endParaRPr lang="de-DE" sz="4800" b="1" dirty="0"/>
          </a:p>
        </p:txBody>
      </p:sp>
    </p:spTree>
    <p:extLst>
      <p:ext uri="{BB962C8B-B14F-4D97-AF65-F5344CB8AC3E}">
        <p14:creationId xmlns:p14="http://schemas.microsoft.com/office/powerpoint/2010/main" val="114522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92314-E310-0844-B359-B0B926AC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0A9680-73A0-D44F-BF2A-FC6F05CCC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72B7D2B-76F3-8C47-87A7-EA1A3273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4"/>
            <a:ext cx="12192000" cy="682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10B050AA-B0CF-1642-972C-1E2DA59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de-DE" dirty="0">
                <a:latin typeface="Cambria" panose="02040503050406030204" pitchFamily="18" charset="0"/>
              </a:rPr>
              <a:t>Der Erfinder der Nachhaltigkeit:</a:t>
            </a:r>
            <a:br>
              <a:rPr lang="de-DE" altLang="de-DE" dirty="0">
                <a:latin typeface="Cambria" panose="02040503050406030204" pitchFamily="18" charset="0"/>
              </a:rPr>
            </a:br>
            <a:r>
              <a:rPr lang="de-DE" altLang="de-DE" dirty="0" err="1">
                <a:latin typeface="Cambria" panose="02040503050406030204" pitchFamily="18" charset="0"/>
              </a:rPr>
              <a:t>Hannß</a:t>
            </a:r>
            <a:r>
              <a:rPr lang="de-DE" altLang="de-DE" dirty="0">
                <a:latin typeface="Cambria" panose="02040503050406030204" pitchFamily="18" charset="0"/>
              </a:rPr>
              <a:t>-Carl von </a:t>
            </a:r>
            <a:r>
              <a:rPr lang="de-DE" altLang="de-DE" dirty="0" err="1">
                <a:latin typeface="Cambria" panose="02040503050406030204" pitchFamily="18" charset="0"/>
              </a:rPr>
              <a:t>Carlowitz</a:t>
            </a:r>
            <a:r>
              <a:rPr lang="de-DE" altLang="de-DE" dirty="0">
                <a:latin typeface="Cambria" panose="02040503050406030204" pitchFamily="18" charset="0"/>
              </a:rPr>
              <a:t> (1645 – 1714) </a:t>
            </a:r>
          </a:p>
        </p:txBody>
      </p:sp>
      <p:sp>
        <p:nvSpPr>
          <p:cNvPr id="20483" name="Inhaltsplatzhalter 2">
            <a:extLst>
              <a:ext uri="{FF2B5EF4-FFF2-40B4-BE49-F238E27FC236}">
                <a16:creationId xmlns:a16="http://schemas.microsoft.com/office/drawing/2014/main" id="{E09A7B7D-FAF1-6F4B-BFBC-0988BFE1BA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969" y="2261358"/>
            <a:ext cx="4113213" cy="43561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Oberberghauptmann in Freiberg, Sachsen</a:t>
            </a:r>
          </a:p>
          <a:p>
            <a:pPr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Schrieb das erste geschlossene Werk über die Forstwirtschaft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„</a:t>
            </a:r>
            <a:r>
              <a:rPr lang="de-DE" altLang="de-DE" dirty="0" err="1">
                <a:latin typeface="Calibri" panose="020F0502020204030204" pitchFamily="34" charset="0"/>
              </a:rPr>
              <a:t>Sylvicultura</a:t>
            </a:r>
            <a:r>
              <a:rPr lang="de-DE" altLang="de-DE" dirty="0">
                <a:latin typeface="Calibri" panose="020F0502020204030204" pitchFamily="34" charset="0"/>
              </a:rPr>
              <a:t> </a:t>
            </a:r>
            <a:r>
              <a:rPr lang="de-DE" altLang="de-DE" dirty="0" err="1">
                <a:latin typeface="Calibri" panose="020F0502020204030204" pitchFamily="34" charset="0"/>
              </a:rPr>
              <a:t>oeconomica</a:t>
            </a:r>
            <a:r>
              <a:rPr lang="de-DE" altLang="de-DE" dirty="0">
                <a:latin typeface="Calibri" panose="020F0502020204030204" pitchFamily="34" charset="0"/>
              </a:rPr>
              <a:t>: Anweisung zur wilden Baumzucht“ (1713)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Es kreist um die Idee und den Begriff der Nachhaltigkeit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Nicht mehr Holz schlagen als nachwächst</a:t>
            </a:r>
          </a:p>
          <a:p>
            <a:pPr lvl="1"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D.h. vom Ertrag und nicht von der Substanz leben</a:t>
            </a:r>
          </a:p>
          <a:p>
            <a:pPr>
              <a:spcAft>
                <a:spcPts val="1200"/>
              </a:spcAft>
            </a:pPr>
            <a:r>
              <a:rPr lang="de-DE" altLang="de-DE" dirty="0">
                <a:latin typeface="Calibri" panose="020F0502020204030204" pitchFamily="34" charset="0"/>
              </a:rPr>
              <a:t>Nachhaltigkeitsidee ist ein Kind der Krise</a:t>
            </a:r>
          </a:p>
          <a:p>
            <a:pPr lvl="1">
              <a:spcAft>
                <a:spcPts val="1200"/>
              </a:spcAft>
            </a:pPr>
            <a:endParaRPr lang="de-DE" altLang="de-DE" dirty="0">
              <a:latin typeface="Calibri" panose="020F0502020204030204" pitchFamily="34" charset="0"/>
            </a:endParaRPr>
          </a:p>
        </p:txBody>
      </p:sp>
      <p:pic>
        <p:nvPicPr>
          <p:cNvPr id="7172" name="Bild 3" descr="Hans Carl von Carlowitz.png">
            <a:extLst>
              <a:ext uri="{FF2B5EF4-FFF2-40B4-BE49-F238E27FC236}">
                <a16:creationId xmlns:a16="http://schemas.microsoft.com/office/drawing/2014/main" id="{41A71FC3-B33F-DC41-8366-9F530F1FB7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52" y="2904130"/>
            <a:ext cx="37084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31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B6E662-6913-F849-98A6-52CE6D0C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Aspekte der Nachhaltigkeit von Projekten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4BE971-4703-C448-B784-C76C47411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Side-</a:t>
            </a:r>
            <a:r>
              <a:rPr lang="de-DE" dirty="0" err="1"/>
              <a:t>Effects</a:t>
            </a:r>
            <a:endParaRPr lang="de-DE" dirty="0"/>
          </a:p>
          <a:p>
            <a:r>
              <a:rPr lang="de-DE" dirty="0"/>
              <a:t>Finanzielle „Nachhaltigkeit“</a:t>
            </a:r>
          </a:p>
          <a:p>
            <a:r>
              <a:rPr lang="de-DE" dirty="0"/>
              <a:t>Personelle Nachhaltigkeit</a:t>
            </a:r>
          </a:p>
          <a:p>
            <a:r>
              <a:rPr lang="de-DE" dirty="0"/>
              <a:t>Wissenschaftlich-Professionelle Nachhaltigkeit</a:t>
            </a:r>
          </a:p>
          <a:p>
            <a:r>
              <a:rPr lang="de-DE" dirty="0"/>
              <a:t>Organisatorische Einbettung </a:t>
            </a:r>
          </a:p>
          <a:p>
            <a:r>
              <a:rPr lang="de-DE" dirty="0"/>
              <a:t>Schaffung von etwas Neuen? (Vernetzung)</a:t>
            </a:r>
          </a:p>
          <a:p>
            <a:r>
              <a:rPr lang="de-DE" dirty="0"/>
              <a:t>Teilweise (Weiter-)Nutzung in anderen Kontexten</a:t>
            </a:r>
          </a:p>
        </p:txBody>
      </p:sp>
    </p:spTree>
    <p:extLst>
      <p:ext uri="{BB962C8B-B14F-4D97-AF65-F5344CB8AC3E}">
        <p14:creationId xmlns:p14="http://schemas.microsoft.com/office/powerpoint/2010/main" val="11761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AF1F66-AABC-3642-AC01-50DB4C17D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Provokation... </a:t>
            </a:r>
            <a:br>
              <a:rPr lang="de-DE" dirty="0"/>
            </a:br>
            <a:r>
              <a:rPr lang="de-DE" dirty="0"/>
              <a:t>Und: Rational der Nachhaltigkeit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08877E-C2F2-5F44-9524-AA197BE10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Warum sollte etwas nachhaltig sein?</a:t>
            </a:r>
          </a:p>
          <a:p>
            <a:r>
              <a:rPr lang="de-DE" dirty="0"/>
              <a:t>Reicht es nicht, ein Projekt durchzuführen?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Kurzdiskussion in 3er Gruppen – </a:t>
            </a:r>
          </a:p>
          <a:p>
            <a:r>
              <a:rPr lang="de-DE" dirty="0"/>
              <a:t>Was ist unser USP/ Unsere Value </a:t>
            </a:r>
            <a:r>
              <a:rPr lang="de-DE" dirty="0" err="1"/>
              <a:t>proposition</a:t>
            </a:r>
            <a:r>
              <a:rPr lang="de-DE" dirty="0"/>
              <a:t>/ Unser Mehrwert?</a:t>
            </a:r>
          </a:p>
        </p:txBody>
      </p:sp>
    </p:spTree>
    <p:extLst>
      <p:ext uri="{BB962C8B-B14F-4D97-AF65-F5344CB8AC3E}">
        <p14:creationId xmlns:p14="http://schemas.microsoft.com/office/powerpoint/2010/main" val="195556967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510</Words>
  <Application>Microsoft Macintosh PowerPoint</Application>
  <PresentationFormat>Breitbild</PresentationFormat>
  <Paragraphs>81</Paragraphs>
  <Slides>25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Trebuchet MS</vt:lpstr>
      <vt:lpstr>Wingdings</vt:lpstr>
      <vt:lpstr>Berlin</vt:lpstr>
      <vt:lpstr>Workshop  Nachhaltigkeit innovativer Digitalisierungsprojekte an Hochschulen</vt:lpstr>
      <vt:lpstr>Agenda</vt:lpstr>
      <vt:lpstr>Vernetzung</vt:lpstr>
      <vt:lpstr>Verteilung</vt:lpstr>
      <vt:lpstr>PowerPoint-Präsentation</vt:lpstr>
      <vt:lpstr>PowerPoint-Präsentation</vt:lpstr>
      <vt:lpstr>Der Erfinder der Nachhaltigkeit: Hannß-Carl von Carlowitz (1645 – 1714) </vt:lpstr>
      <vt:lpstr>Aspekte der Nachhaltigkeit von Projekten</vt:lpstr>
      <vt:lpstr>Provokation...  Und: Rational der Nachhaltigkeit</vt:lpstr>
      <vt:lpstr>Stakeholder</vt:lpstr>
      <vt:lpstr>PowerPoint-Präsentation</vt:lpstr>
      <vt:lpstr>PowerPoint-Präsentation</vt:lpstr>
      <vt:lpstr>PowerPoint-Präsentation</vt:lpstr>
      <vt:lpstr>PowerPoint-Präsentation</vt:lpstr>
      <vt:lpstr>Ergebnisse aus dem Hochschulforum Digitalisierung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Kollegiale Fallberatung</vt:lpstr>
      <vt:lpstr>PowerPoint-Präsentation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ulf.ehlers@googlemail.com</dc:creator>
  <cp:lastModifiedBy>ulf.ehlers@googlemail.com</cp:lastModifiedBy>
  <cp:revision>9</cp:revision>
  <dcterms:created xsi:type="dcterms:W3CDTF">2018-05-07T20:57:03Z</dcterms:created>
  <dcterms:modified xsi:type="dcterms:W3CDTF">2018-05-09T05:28:33Z</dcterms:modified>
</cp:coreProperties>
</file>